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8" r:id="rId4"/>
    <p:sldId id="267" r:id="rId5"/>
    <p:sldId id="266" r:id="rId6"/>
    <p:sldId id="265" r:id="rId7"/>
    <p:sldId id="264" r:id="rId8"/>
    <p:sldId id="263" r:id="rId9"/>
    <p:sldId id="262" r:id="rId10"/>
    <p:sldId id="261" r:id="rId11"/>
    <p:sldId id="260" r:id="rId12"/>
    <p:sldId id="259" r:id="rId13"/>
    <p:sldId id="258" r:id="rId14"/>
    <p:sldId id="270" r:id="rId15"/>
    <p:sldId id="272" r:id="rId16"/>
    <p:sldId id="271" r:id="rId17"/>
    <p:sldId id="269"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1877767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918E3B-203E-453F-B25A-390B3C010274}"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2877143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1458285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3668913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2842328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3016640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9745062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3370075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2749117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60303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918E3B-203E-453F-B25A-390B3C010274}" type="datetimeFigureOut">
              <a:rPr lang="en-US" smtClean="0"/>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261301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918E3B-203E-453F-B25A-390B3C010274}"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1427012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918E3B-203E-453F-B25A-390B3C010274}" type="datetimeFigureOut">
              <a:rPr lang="en-US" smtClean="0"/>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7911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918E3B-203E-453F-B25A-390B3C010274}" type="datetimeFigureOut">
              <a:rPr lang="en-US" smtClean="0"/>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194945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18E3B-203E-453F-B25A-390B3C010274}" type="datetimeFigureOut">
              <a:rPr lang="en-US" smtClean="0"/>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205083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918E3B-203E-453F-B25A-390B3C010274}"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13058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918E3B-203E-453F-B25A-390B3C010274}" type="datetimeFigureOut">
              <a:rPr lang="en-US" smtClean="0"/>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31A04E-42BE-4FF1-9485-BF71F8328133}" type="slidenum">
              <a:rPr lang="en-US" smtClean="0"/>
              <a:t>‹#›</a:t>
            </a:fld>
            <a:endParaRPr lang="en-US"/>
          </a:p>
        </p:txBody>
      </p:sp>
    </p:spTree>
    <p:extLst>
      <p:ext uri="{BB962C8B-B14F-4D97-AF65-F5344CB8AC3E}">
        <p14:creationId xmlns:p14="http://schemas.microsoft.com/office/powerpoint/2010/main" val="3410337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0918E3B-203E-453F-B25A-390B3C010274}" type="datetimeFigureOut">
              <a:rPr lang="en-US" smtClean="0"/>
              <a:t>10/23/2025</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D31A04E-42BE-4FF1-9485-BF71F8328133}" type="slidenum">
              <a:rPr lang="en-US" smtClean="0"/>
              <a:t>‹#›</a:t>
            </a:fld>
            <a:endParaRPr lang="en-US"/>
          </a:p>
        </p:txBody>
      </p:sp>
    </p:spTree>
    <p:extLst>
      <p:ext uri="{BB962C8B-B14F-4D97-AF65-F5344CB8AC3E}">
        <p14:creationId xmlns:p14="http://schemas.microsoft.com/office/powerpoint/2010/main" val="419540599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7E0E7-4605-4832-AC81-2F55BECBEC5D}"/>
              </a:ext>
            </a:extLst>
          </p:cNvPr>
          <p:cNvSpPr>
            <a:spLocks noGrp="1"/>
          </p:cNvSpPr>
          <p:nvPr>
            <p:ph type="ctrTitle"/>
          </p:nvPr>
        </p:nvSpPr>
        <p:spPr/>
        <p:txBody>
          <a:bodyPr/>
          <a:lstStyle/>
          <a:p>
            <a:r>
              <a:rPr lang="en-US" dirty="0"/>
              <a:t>Chapter 6 Review….  </a:t>
            </a:r>
          </a:p>
        </p:txBody>
      </p:sp>
      <p:sp>
        <p:nvSpPr>
          <p:cNvPr id="3" name="Subtitle 2">
            <a:extLst>
              <a:ext uri="{FF2B5EF4-FFF2-40B4-BE49-F238E27FC236}">
                <a16:creationId xmlns:a16="http://schemas.microsoft.com/office/drawing/2014/main" id="{6407A8A4-1059-4856-838F-95EBE4674F7D}"/>
              </a:ext>
            </a:extLst>
          </p:cNvPr>
          <p:cNvSpPr>
            <a:spLocks noGrp="1"/>
          </p:cNvSpPr>
          <p:nvPr>
            <p:ph type="subTitle" idx="1"/>
          </p:nvPr>
        </p:nvSpPr>
        <p:spPr/>
        <p:txBody>
          <a:bodyPr/>
          <a:lstStyle/>
          <a:p>
            <a:r>
              <a:rPr lang="en-US" dirty="0"/>
              <a:t>States of matter</a:t>
            </a:r>
          </a:p>
        </p:txBody>
      </p:sp>
    </p:spTree>
    <p:extLst>
      <p:ext uri="{BB962C8B-B14F-4D97-AF65-F5344CB8AC3E}">
        <p14:creationId xmlns:p14="http://schemas.microsoft.com/office/powerpoint/2010/main" val="274072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F5DA8D-E781-4517-8224-1E0C4C3AF904}"/>
              </a:ext>
            </a:extLst>
          </p:cNvPr>
          <p:cNvSpPr txBox="1"/>
          <p:nvPr/>
        </p:nvSpPr>
        <p:spPr>
          <a:xfrm>
            <a:off x="2021305" y="679961"/>
            <a:ext cx="6096000" cy="4065344"/>
          </a:xfrm>
          <a:prstGeom prst="rect">
            <a:avLst/>
          </a:prstGeom>
          <a:noFill/>
        </p:spPr>
        <p:txBody>
          <a:bodyPr wrap="square">
            <a:spAutoFit/>
          </a:bodyPr>
          <a:lstStyle/>
          <a:p>
            <a:pPr marL="457200" marR="0" indent="-457200">
              <a:lnSpc>
                <a:spcPct val="107000"/>
              </a:lnSpc>
              <a:spcBef>
                <a:spcPts val="0"/>
              </a:spcBef>
              <a:spcAft>
                <a:spcPts val="800"/>
              </a:spcAft>
            </a:pPr>
            <a:r>
              <a:rPr lang="en-US" sz="3200" dirty="0">
                <a:solidFill>
                  <a:srgbClr val="222222"/>
                </a:solidFill>
                <a:effectLst/>
                <a:latin typeface="Proxima Nova"/>
                <a:ea typeface="Calibri" panose="020F0502020204030204" pitchFamily="34" charset="0"/>
                <a:cs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3200" dirty="0">
                <a:solidFill>
                  <a:srgbClr val="222222"/>
                </a:solidFill>
                <a:effectLst/>
                <a:latin typeface="Proxima Nova"/>
                <a:ea typeface="Calibri" panose="020F0502020204030204" pitchFamily="34" charset="0"/>
                <a:cs typeface="Times New Roman" panose="02020603050405020304" pitchFamily="18" charset="0"/>
              </a:rPr>
              <a:t>Billy</a:t>
            </a:r>
            <a:r>
              <a:rPr lang="en-US" sz="3200" dirty="0">
                <a:effectLst/>
                <a:latin typeface="Calibri" panose="020F0502020204030204" pitchFamily="34" charset="0"/>
                <a:ea typeface="Calibri" panose="020F0502020204030204" pitchFamily="34" charset="0"/>
                <a:cs typeface="Times New Roman" panose="02020603050405020304" pitchFamily="18" charset="0"/>
              </a:rPr>
              <a:t> claims that he has a box full of atoms AND that, for a dollar, he will let you view the atoms with his hand lens.  </a:t>
            </a:r>
          </a:p>
          <a:p>
            <a:pPr marL="457200" marR="0" indent="-457200">
              <a:lnSpc>
                <a:spcPct val="107000"/>
              </a:lnSpc>
              <a:spcBef>
                <a:spcPts val="0"/>
              </a:spcBef>
              <a:spcAft>
                <a:spcPts val="800"/>
              </a:spcAft>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Why is this a scam?</a:t>
            </a:r>
          </a:p>
        </p:txBody>
      </p:sp>
    </p:spTree>
    <p:extLst>
      <p:ext uri="{BB962C8B-B14F-4D97-AF65-F5344CB8AC3E}">
        <p14:creationId xmlns:p14="http://schemas.microsoft.com/office/powerpoint/2010/main" val="2252371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E4367B-FD5E-48D2-BA73-8A70F9ABF027}"/>
              </a:ext>
            </a:extLst>
          </p:cNvPr>
          <p:cNvSpPr txBox="1"/>
          <p:nvPr/>
        </p:nvSpPr>
        <p:spPr>
          <a:xfrm>
            <a:off x="1700462" y="600062"/>
            <a:ext cx="10491537" cy="4591642"/>
          </a:xfrm>
          <a:prstGeom prst="rect">
            <a:avLst/>
          </a:prstGeom>
          <a:noFill/>
        </p:spPr>
        <p:txBody>
          <a:bodyPr wrap="square">
            <a:spAutoFit/>
          </a:bodyPr>
          <a:lstStyle/>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Is it a CHEMICAL CHANGE or a PHYSICAL CHANGE.</a:t>
            </a:r>
          </a:p>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Putting paper through a paper shredder: ____________________________________</a:t>
            </a:r>
          </a:p>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Putting juice in popsicle molds into the freezer:  ___________________________________</a:t>
            </a:r>
          </a:p>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Frying an egg in a hot pan:   ______________________________________</a:t>
            </a:r>
          </a:p>
          <a:p>
            <a:r>
              <a:rPr lang="en-US" sz="2800" dirty="0">
                <a:effectLst/>
                <a:latin typeface="Calibri" panose="020F0502020204030204" pitchFamily="34" charset="0"/>
                <a:ea typeface="Calibri" panose="020F0502020204030204" pitchFamily="34" charset="0"/>
                <a:cs typeface="Times New Roman" panose="02020603050405020304" pitchFamily="18" charset="0"/>
              </a:rPr>
              <a:t>An old potato rotting in the potato bin:    ___________________________________</a:t>
            </a:r>
            <a:endParaRPr lang="en-US" sz="2800" dirty="0"/>
          </a:p>
        </p:txBody>
      </p:sp>
    </p:spTree>
    <p:extLst>
      <p:ext uri="{BB962C8B-B14F-4D97-AF65-F5344CB8AC3E}">
        <p14:creationId xmlns:p14="http://schemas.microsoft.com/office/powerpoint/2010/main" val="2582214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AE1292-BB3C-4A4F-8243-A72AC791362D}"/>
              </a:ext>
            </a:extLst>
          </p:cNvPr>
          <p:cNvSpPr txBox="1"/>
          <p:nvPr/>
        </p:nvSpPr>
        <p:spPr>
          <a:xfrm>
            <a:off x="2502568" y="935171"/>
            <a:ext cx="6096000" cy="993926"/>
          </a:xfrm>
          <a:prstGeom prst="rect">
            <a:avLst/>
          </a:prstGeom>
          <a:noFill/>
        </p:spPr>
        <p:txBody>
          <a:bodyPr wrap="square">
            <a:spAutoFit/>
          </a:bodyPr>
          <a:lstStyle/>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What is the difference between a </a:t>
            </a:r>
            <a:r>
              <a:rPr lang="en-US" sz="2800" b="1" dirty="0">
                <a:effectLst/>
                <a:latin typeface="Calibri" panose="020F0502020204030204" pitchFamily="34" charset="0"/>
                <a:ea typeface="Calibri" panose="020F0502020204030204" pitchFamily="34" charset="0"/>
                <a:cs typeface="Times New Roman" panose="02020603050405020304" pitchFamily="18" charset="0"/>
              </a:rPr>
              <a:t>mixture</a:t>
            </a:r>
            <a:r>
              <a:rPr lang="en-US" sz="2800" dirty="0">
                <a:effectLst/>
                <a:latin typeface="Calibri" panose="020F0502020204030204" pitchFamily="34" charset="0"/>
                <a:ea typeface="Calibri" panose="020F0502020204030204" pitchFamily="34" charset="0"/>
                <a:cs typeface="Times New Roman" panose="02020603050405020304" pitchFamily="18" charset="0"/>
              </a:rPr>
              <a:t> and a </a:t>
            </a:r>
            <a:r>
              <a:rPr lang="en-US" sz="2800" b="1" dirty="0">
                <a:effectLst/>
                <a:latin typeface="Calibri" panose="020F0502020204030204" pitchFamily="34" charset="0"/>
                <a:ea typeface="Calibri" panose="020F0502020204030204" pitchFamily="34" charset="0"/>
                <a:cs typeface="Times New Roman" panose="02020603050405020304" pitchFamily="18" charset="0"/>
              </a:rPr>
              <a:t>solution</a:t>
            </a:r>
            <a:r>
              <a:rPr lang="en-US" sz="2800" dirty="0">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5870708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9D9458A-3079-4CF4-9935-354262DCD82F}"/>
              </a:ext>
            </a:extLst>
          </p:cNvPr>
          <p:cNvSpPr txBox="1"/>
          <p:nvPr/>
        </p:nvSpPr>
        <p:spPr>
          <a:xfrm>
            <a:off x="1892967" y="639640"/>
            <a:ext cx="10074443" cy="5748753"/>
          </a:xfrm>
          <a:prstGeom prst="rect">
            <a:avLst/>
          </a:prstGeom>
          <a:noFill/>
        </p:spPr>
        <p:txBody>
          <a:bodyPr wrap="square">
            <a:spAutoFit/>
          </a:bodyPr>
          <a:lstStyle/>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Susan is throwing a big ice cream social to celebrate her </a:t>
            </a:r>
            <a:r>
              <a:rPr lang="en-US" sz="3200" b="1" u="sng" dirty="0">
                <a:effectLst/>
                <a:latin typeface="Calibri" panose="020F0502020204030204" pitchFamily="34" charset="0"/>
                <a:ea typeface="Calibri" panose="020F0502020204030204" pitchFamily="34" charset="0"/>
                <a:cs typeface="Times New Roman" panose="02020603050405020304" pitchFamily="18" charset="0"/>
              </a:rPr>
              <a:t>July</a:t>
            </a:r>
            <a:r>
              <a:rPr lang="en-US" sz="3200" dirty="0">
                <a:effectLst/>
                <a:latin typeface="Calibri" panose="020F0502020204030204" pitchFamily="34" charset="0"/>
                <a:ea typeface="Calibri" panose="020F0502020204030204" pitchFamily="34" charset="0"/>
                <a:cs typeface="Times New Roman" panose="02020603050405020304" pitchFamily="18" charset="0"/>
              </a:rPr>
              <a:t> wedding to Jimmy.  She has lots of tables around the room with ice cream and toppings for all the guests.   </a:t>
            </a:r>
          </a:p>
          <a:p>
            <a:pPr marL="0" marR="0">
              <a:lnSpc>
                <a:spcPct val="107000"/>
              </a:lnSpc>
              <a:spcBef>
                <a:spcPts val="0"/>
              </a:spcBef>
              <a:spcAft>
                <a:spcPts val="800"/>
              </a:spcAft>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If the air conditioner in the ballroom stops working in the middle of the party, what will happen to the big bowls of ice cream that have been placed on the tables around the room?   </a:t>
            </a:r>
          </a:p>
          <a:p>
            <a:pPr marL="0" marR="0">
              <a:lnSpc>
                <a:spcPct val="107000"/>
              </a:lnSpc>
              <a:spcBef>
                <a:spcPts val="0"/>
              </a:spcBef>
              <a:spcAft>
                <a:spcPts val="800"/>
              </a:spcAft>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What kind of change is this? </a:t>
            </a:r>
          </a:p>
        </p:txBody>
      </p:sp>
    </p:spTree>
    <p:extLst>
      <p:ext uri="{BB962C8B-B14F-4D97-AF65-F5344CB8AC3E}">
        <p14:creationId xmlns:p14="http://schemas.microsoft.com/office/powerpoint/2010/main" val="150406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0526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E19E4D-EC13-4E18-842F-CF4641D0F4E1}"/>
              </a:ext>
            </a:extLst>
          </p:cNvPr>
          <p:cNvSpPr txBox="1"/>
          <p:nvPr/>
        </p:nvSpPr>
        <p:spPr>
          <a:xfrm>
            <a:off x="2342147" y="323865"/>
            <a:ext cx="9384631" cy="2381934"/>
          </a:xfrm>
          <a:prstGeom prst="rect">
            <a:avLst/>
          </a:prstGeom>
          <a:noFill/>
        </p:spPr>
        <p:txBody>
          <a:bodyPr wrap="square">
            <a:spAutoFit/>
          </a:bodyPr>
          <a:lstStyle/>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What state of matter has no fixed shape but has a fixed volume?  ________________________</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Draw a model/picture of its molecules</a:t>
            </a:r>
          </a:p>
        </p:txBody>
      </p:sp>
    </p:spTree>
    <p:extLst>
      <p:ext uri="{BB962C8B-B14F-4D97-AF65-F5344CB8AC3E}">
        <p14:creationId xmlns:p14="http://schemas.microsoft.com/office/powerpoint/2010/main" val="2839536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0AE692-DA12-483F-9036-A7A9745A491D}"/>
              </a:ext>
            </a:extLst>
          </p:cNvPr>
          <p:cNvSpPr txBox="1"/>
          <p:nvPr/>
        </p:nvSpPr>
        <p:spPr>
          <a:xfrm>
            <a:off x="1892968" y="796059"/>
            <a:ext cx="9625263" cy="1947008"/>
          </a:xfrm>
          <a:prstGeom prst="rect">
            <a:avLst/>
          </a:prstGeom>
          <a:noFill/>
        </p:spPr>
        <p:txBody>
          <a:bodyPr wrap="square">
            <a:spAutoFit/>
          </a:bodyPr>
          <a:lstStyle/>
          <a:p>
            <a:pPr marL="0" marR="0">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What state of matter has a fixed shape and a fixed volume?  ___________________________</a:t>
            </a:r>
          </a:p>
          <a:p>
            <a:pPr marL="0" marR="0">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	Draw a model/picture of its molecules </a:t>
            </a:r>
          </a:p>
        </p:txBody>
      </p:sp>
    </p:spTree>
    <p:extLst>
      <p:ext uri="{BB962C8B-B14F-4D97-AF65-F5344CB8AC3E}">
        <p14:creationId xmlns:p14="http://schemas.microsoft.com/office/powerpoint/2010/main" val="23676832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CD6B5E-AB85-411A-835B-05502EE7D9B2}"/>
              </a:ext>
            </a:extLst>
          </p:cNvPr>
          <p:cNvSpPr txBox="1"/>
          <p:nvPr/>
        </p:nvSpPr>
        <p:spPr>
          <a:xfrm>
            <a:off x="1523998" y="805127"/>
            <a:ext cx="10170696" cy="2381934"/>
          </a:xfrm>
          <a:prstGeom prst="rect">
            <a:avLst/>
          </a:prstGeom>
          <a:noFill/>
        </p:spPr>
        <p:txBody>
          <a:bodyPr wrap="square">
            <a:spAutoFit/>
          </a:bodyPr>
          <a:lstStyle/>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What state of matter takes the shape of its container and has no fixed volume?______________</a:t>
            </a: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	Draw a model/picture of its molecules</a:t>
            </a:r>
          </a:p>
        </p:txBody>
      </p:sp>
    </p:spTree>
    <p:extLst>
      <p:ext uri="{BB962C8B-B14F-4D97-AF65-F5344CB8AC3E}">
        <p14:creationId xmlns:p14="http://schemas.microsoft.com/office/powerpoint/2010/main" val="3693488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93FB1E-98C2-4E9A-9DAD-9073B5CE2B39}"/>
              </a:ext>
            </a:extLst>
          </p:cNvPr>
          <p:cNvSpPr txBox="1"/>
          <p:nvPr/>
        </p:nvSpPr>
        <p:spPr>
          <a:xfrm>
            <a:off x="2935705" y="471806"/>
            <a:ext cx="6096000" cy="5535041"/>
          </a:xfrm>
          <a:prstGeom prst="rect">
            <a:avLst/>
          </a:prstGeom>
          <a:noFill/>
        </p:spPr>
        <p:txBody>
          <a:bodyPr wrap="square">
            <a:sp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What if this is a bonus question???????</a:t>
            </a:r>
          </a:p>
          <a:p>
            <a:pPr marL="0" marR="0">
              <a:lnSpc>
                <a:spcPct val="107000"/>
              </a:lnSpc>
              <a:spcBef>
                <a:spcPts val="0"/>
              </a:spcBef>
              <a:spcAft>
                <a:spcPts val="800"/>
              </a:spcAft>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Thinking about the 3 states of matter that we studied, what are </a:t>
            </a:r>
            <a:r>
              <a:rPr lang="en-US" sz="2400" b="1" u="sng" dirty="0">
                <a:effectLst/>
                <a:latin typeface="Calibri" panose="020F0502020204030204" pitchFamily="34" charset="0"/>
                <a:ea typeface="Calibri" panose="020F0502020204030204" pitchFamily="34" charset="0"/>
                <a:cs typeface="Times New Roman" panose="02020603050405020304" pitchFamily="18" charset="0"/>
              </a:rPr>
              <a:t>the 4 changes</a:t>
            </a:r>
            <a:r>
              <a:rPr lang="en-US" sz="2400" dirty="0">
                <a:effectLst/>
                <a:latin typeface="Calibri" panose="020F0502020204030204" pitchFamily="34" charset="0"/>
                <a:ea typeface="Calibri" panose="020F0502020204030204" pitchFamily="34" charset="0"/>
                <a:cs typeface="Times New Roman" panose="02020603050405020304" pitchFamily="18" charset="0"/>
              </a:rPr>
              <a:t> that occur when matter changes from one state to another?  </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the name of the change, </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state it changes from, and </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-the state that it changes to.   </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What change usually is responsible for these 4 changes  occurring?</a:t>
            </a:r>
          </a:p>
        </p:txBody>
      </p:sp>
    </p:spTree>
    <p:extLst>
      <p:ext uri="{BB962C8B-B14F-4D97-AF65-F5344CB8AC3E}">
        <p14:creationId xmlns:p14="http://schemas.microsoft.com/office/powerpoint/2010/main" val="73561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75924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9A12F0-0E2B-450F-B712-2F964F44707B}"/>
              </a:ext>
            </a:extLst>
          </p:cNvPr>
          <p:cNvSpPr txBox="1"/>
          <p:nvPr/>
        </p:nvSpPr>
        <p:spPr>
          <a:xfrm>
            <a:off x="1860883" y="850231"/>
            <a:ext cx="8582527" cy="4031873"/>
          </a:xfrm>
          <a:prstGeom prst="rect">
            <a:avLst/>
          </a:prstGeom>
          <a:noFill/>
        </p:spPr>
        <p:txBody>
          <a:bodyPr wrap="square">
            <a:spAutoFit/>
          </a:bodyPr>
          <a:lstStyle/>
          <a:p>
            <a:pPr marL="457200" marR="0" indent="-457200">
              <a:spcBef>
                <a:spcPts val="0"/>
              </a:spcBef>
              <a:spcAft>
                <a:spcPts val="0"/>
              </a:spcAft>
            </a:pPr>
            <a:r>
              <a:rPr lang="en-US" sz="3200" dirty="0">
                <a:solidFill>
                  <a:srgbClr val="222222"/>
                </a:solidFill>
                <a:effectLst/>
                <a:latin typeface="Proxima Nova"/>
                <a:ea typeface="Times New Roman" panose="02020603050405020304" pitchFamily="18" charset="0"/>
              </a:rPr>
              <a:t>Billy and Jimmy carefully observe two objects: a plastic beach ball and a concrete brick.  They observe that the brick is small enough to fit inside the beachball.</a:t>
            </a:r>
            <a:endParaRPr lang="en-US" sz="3200" dirty="0">
              <a:effectLst/>
              <a:latin typeface="Times New Roman" panose="02020603050405020304" pitchFamily="18" charset="0"/>
              <a:ea typeface="Times New Roman" panose="02020603050405020304" pitchFamily="18" charset="0"/>
            </a:endParaRPr>
          </a:p>
          <a:p>
            <a:pPr marL="457200" marR="0">
              <a:spcBef>
                <a:spcPts val="0"/>
              </a:spcBef>
              <a:spcAft>
                <a:spcPts val="0"/>
              </a:spcAft>
            </a:pPr>
            <a:r>
              <a:rPr lang="en-US" sz="3200" dirty="0">
                <a:solidFill>
                  <a:srgbClr val="222222"/>
                </a:solidFill>
                <a:effectLst/>
                <a:latin typeface="Proxima Nova"/>
                <a:ea typeface="Times New Roman" panose="02020603050405020304" pitchFamily="18" charset="0"/>
              </a:rPr>
              <a:t>Based on what </a:t>
            </a:r>
            <a:r>
              <a:rPr lang="en-US" sz="3200" b="1" dirty="0">
                <a:solidFill>
                  <a:srgbClr val="222222"/>
                </a:solidFill>
                <a:effectLst/>
                <a:latin typeface="Proxima Nova"/>
                <a:ea typeface="Times New Roman" panose="02020603050405020304" pitchFamily="18" charset="0"/>
              </a:rPr>
              <a:t>you know</a:t>
            </a:r>
            <a:r>
              <a:rPr lang="en-US" sz="3200" dirty="0">
                <a:solidFill>
                  <a:srgbClr val="222222"/>
                </a:solidFill>
                <a:effectLst/>
                <a:latin typeface="Proxima Nova"/>
                <a:ea typeface="Times New Roman" panose="02020603050405020304" pitchFamily="18" charset="0"/>
              </a:rPr>
              <a:t> about bricks and beach balls, </a:t>
            </a:r>
            <a:r>
              <a:rPr lang="en-US" sz="3200" b="1" dirty="0">
                <a:solidFill>
                  <a:srgbClr val="222222"/>
                </a:solidFill>
                <a:effectLst/>
                <a:latin typeface="Proxima Nova"/>
                <a:ea typeface="Times New Roman" panose="02020603050405020304" pitchFamily="18" charset="0"/>
              </a:rPr>
              <a:t>along with</a:t>
            </a:r>
            <a:r>
              <a:rPr lang="en-US" sz="3200" dirty="0">
                <a:solidFill>
                  <a:srgbClr val="222222"/>
                </a:solidFill>
                <a:effectLst/>
                <a:latin typeface="Proxima Nova"/>
                <a:ea typeface="Times New Roman" panose="02020603050405020304" pitchFamily="18" charset="0"/>
              </a:rPr>
              <a:t> </a:t>
            </a:r>
            <a:r>
              <a:rPr lang="en-US" sz="3200" b="1" dirty="0">
                <a:solidFill>
                  <a:srgbClr val="222222"/>
                </a:solidFill>
                <a:effectLst/>
                <a:latin typeface="Proxima Nova"/>
                <a:ea typeface="Times New Roman" panose="02020603050405020304" pitchFamily="18" charset="0"/>
              </a:rPr>
              <a:t>they have observed</a:t>
            </a:r>
            <a:r>
              <a:rPr lang="en-US" sz="3200" dirty="0">
                <a:solidFill>
                  <a:srgbClr val="222222"/>
                </a:solidFill>
                <a:effectLst/>
                <a:latin typeface="Proxima Nova"/>
                <a:ea typeface="Times New Roman" panose="02020603050405020304" pitchFamily="18" charset="0"/>
              </a:rPr>
              <a:t>, which statement correctly compares the two objects?</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64716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7EF46C-4FD1-4DDC-A79E-55657E53D44C}"/>
              </a:ext>
            </a:extLst>
          </p:cNvPr>
          <p:cNvSpPr txBox="1"/>
          <p:nvPr/>
        </p:nvSpPr>
        <p:spPr>
          <a:xfrm>
            <a:off x="1342904" y="2534652"/>
            <a:ext cx="10340716" cy="1107996"/>
          </a:xfrm>
          <a:prstGeom prst="rect">
            <a:avLst/>
          </a:prstGeom>
          <a:noFill/>
        </p:spPr>
        <p:txBody>
          <a:bodyPr wrap="none" rtlCol="0">
            <a:spAutoFit/>
          </a:bodyPr>
          <a:lstStyle/>
          <a:p>
            <a:r>
              <a:rPr lang="en-US" sz="2400" dirty="0">
                <a:solidFill>
                  <a:srgbClr val="222222"/>
                </a:solidFill>
                <a:effectLst/>
                <a:latin typeface="Proxima Nova"/>
                <a:ea typeface="Calibri" panose="020F0502020204030204" pitchFamily="34" charset="0"/>
                <a:cs typeface="Times New Roman" panose="02020603050405020304" pitchFamily="18" charset="0"/>
              </a:rPr>
              <a:t>Billy and Jimmy is comparing liquids. Which property shows the difference </a:t>
            </a:r>
          </a:p>
          <a:p>
            <a:r>
              <a:rPr lang="en-US" sz="2400" dirty="0">
                <a:solidFill>
                  <a:srgbClr val="222222"/>
                </a:solidFill>
                <a:effectLst/>
                <a:latin typeface="Proxima Nova"/>
                <a:ea typeface="Calibri" panose="020F0502020204030204" pitchFamily="34" charset="0"/>
                <a:cs typeface="Times New Roman" panose="02020603050405020304" pitchFamily="18" charset="0"/>
              </a:rPr>
              <a:t>between a 100 ml cup of milk and a 100 ml cup of water?</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44698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767EA5-FFE4-47D7-A2E2-2ED9EE18B0AA}"/>
              </a:ext>
            </a:extLst>
          </p:cNvPr>
          <p:cNvSpPr txBox="1"/>
          <p:nvPr/>
        </p:nvSpPr>
        <p:spPr>
          <a:xfrm>
            <a:off x="1540041" y="1442955"/>
            <a:ext cx="8614611" cy="2534092"/>
          </a:xfrm>
          <a:prstGeom prst="rect">
            <a:avLst/>
          </a:prstGeom>
          <a:noFill/>
        </p:spPr>
        <p:txBody>
          <a:bodyPr wrap="square">
            <a:spAutoFit/>
          </a:bodyPr>
          <a:lstStyle/>
          <a:p>
            <a:pPr marL="457200" marR="0" indent="-457200">
              <a:lnSpc>
                <a:spcPct val="107000"/>
              </a:lnSpc>
              <a:spcBef>
                <a:spcPts val="0"/>
              </a:spcBef>
              <a:spcAft>
                <a:spcPts val="800"/>
              </a:spcAft>
            </a:pPr>
            <a:r>
              <a:rPr lang="en-US" sz="3600" dirty="0">
                <a:solidFill>
                  <a:srgbClr val="222222"/>
                </a:solidFill>
                <a:effectLst/>
                <a:latin typeface="Proxima Nova"/>
                <a:ea typeface="Calibri" panose="020F0502020204030204" pitchFamily="34" charset="0"/>
                <a:cs typeface="Times New Roman" panose="02020603050405020304" pitchFamily="18" charset="0"/>
              </a:rPr>
              <a:t>Jimmy and Billy are investigating the properties of water.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sz="3600" dirty="0">
                <a:solidFill>
                  <a:srgbClr val="222222"/>
                </a:solidFill>
                <a:effectLst/>
                <a:latin typeface="Proxima Nova"/>
                <a:ea typeface="Calibri" panose="020F0502020204030204" pitchFamily="34" charset="0"/>
                <a:cs typeface="Times New Roman" panose="02020603050405020304" pitchFamily="18" charset="0"/>
              </a:rPr>
              <a:t>Which are some solids that will dissolve in water?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26615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CCC070B-E6F9-4815-99AC-93CD784224F0}"/>
              </a:ext>
            </a:extLst>
          </p:cNvPr>
          <p:cNvSpPr txBox="1"/>
          <p:nvPr/>
        </p:nvSpPr>
        <p:spPr>
          <a:xfrm>
            <a:off x="946484" y="1655119"/>
            <a:ext cx="11004884" cy="2958823"/>
          </a:xfrm>
          <a:prstGeom prst="rect">
            <a:avLst/>
          </a:prstGeom>
          <a:noFill/>
        </p:spPr>
        <p:txBody>
          <a:bodyPr wrap="square">
            <a:spAutoFit/>
          </a:bodyPr>
          <a:lstStyle/>
          <a:p>
            <a:pPr marL="457200" marR="0" indent="-457200">
              <a:lnSpc>
                <a:spcPct val="107000"/>
              </a:lnSpc>
              <a:spcBef>
                <a:spcPts val="0"/>
              </a:spcBef>
              <a:spcAft>
                <a:spcPts val="800"/>
              </a:spcAft>
            </a:pPr>
            <a:r>
              <a:rPr lang="en-US" sz="2400" dirty="0">
                <a:solidFill>
                  <a:srgbClr val="222222"/>
                </a:solidFill>
                <a:effectLst/>
                <a:latin typeface="Proxima Nova"/>
                <a:ea typeface="Calibri" panose="020F0502020204030204" pitchFamily="34" charset="0"/>
                <a:cs typeface="Times New Roman" panose="02020603050405020304" pitchFamily="18" charset="0"/>
              </a:rPr>
              <a:t>Particle size		Magnetic attraction		Shape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solidFill>
                  <a:srgbClr val="222222"/>
                </a:solidFill>
                <a:effectLst/>
                <a:latin typeface="Proxima Nova"/>
                <a:ea typeface="Calibri" panose="020F0502020204030204" pitchFamily="34" charset="0"/>
                <a:cs typeface="Times New Roman" panose="02020603050405020304" pitchFamily="18" charset="0"/>
              </a:rPr>
              <a:t>				Color			Gaseous state</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A box filled with red and blue Lego pieces.  ___________________________</a:t>
            </a: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A tray with a mixture of cylinders, pyramids and cubes. __________________________</a:t>
            </a: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A pile of paper shreds and paper clips.   _______________________________</a:t>
            </a: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A bucket of beach sand and pebbles.   ________________________________</a:t>
            </a:r>
          </a:p>
        </p:txBody>
      </p:sp>
    </p:spTree>
    <p:extLst>
      <p:ext uri="{BB962C8B-B14F-4D97-AF65-F5344CB8AC3E}">
        <p14:creationId xmlns:p14="http://schemas.microsoft.com/office/powerpoint/2010/main" val="5427314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A54AED-1613-4E8F-B1D4-A34B22D2450A}"/>
              </a:ext>
            </a:extLst>
          </p:cNvPr>
          <p:cNvSpPr txBox="1"/>
          <p:nvPr/>
        </p:nvSpPr>
        <p:spPr>
          <a:xfrm>
            <a:off x="2823409" y="1123874"/>
            <a:ext cx="7652085" cy="2437206"/>
          </a:xfrm>
          <a:prstGeom prst="rect">
            <a:avLst/>
          </a:prstGeom>
          <a:noFill/>
        </p:spPr>
        <p:txBody>
          <a:bodyPr wrap="square">
            <a:spAutoFit/>
          </a:bodyPr>
          <a:lstStyle/>
          <a:p>
            <a:pPr marL="0" marR="0">
              <a:lnSpc>
                <a:spcPct val="107000"/>
              </a:lnSpc>
              <a:spcBef>
                <a:spcPts val="0"/>
              </a:spcBef>
              <a:spcAft>
                <a:spcPts val="800"/>
              </a:spcAft>
            </a:pPr>
            <a:r>
              <a:rPr lang="en-US" sz="3600" dirty="0">
                <a:effectLst/>
                <a:latin typeface="Calibri" panose="020F0502020204030204" pitchFamily="34" charset="0"/>
                <a:ea typeface="Calibri" panose="020F0502020204030204" pitchFamily="34" charset="0"/>
                <a:cs typeface="Times New Roman" panose="02020603050405020304" pitchFamily="18" charset="0"/>
              </a:rPr>
              <a:t>When scientists study matter at the </a:t>
            </a:r>
            <a:r>
              <a:rPr lang="en-US" sz="3600" b="1" dirty="0">
                <a:effectLst/>
                <a:latin typeface="Calibri" panose="020F0502020204030204" pitchFamily="34" charset="0"/>
                <a:ea typeface="Calibri" panose="020F0502020204030204" pitchFamily="34" charset="0"/>
                <a:cs typeface="Times New Roman" panose="02020603050405020304" pitchFamily="18" charset="0"/>
              </a:rPr>
              <a:t>smallest</a:t>
            </a:r>
            <a:r>
              <a:rPr lang="en-US" sz="3600" dirty="0">
                <a:effectLst/>
                <a:latin typeface="Calibri" panose="020F0502020204030204" pitchFamily="34" charset="0"/>
                <a:ea typeface="Calibri" panose="020F0502020204030204" pitchFamily="34" charset="0"/>
                <a:cs typeface="Times New Roman" panose="02020603050405020304" pitchFamily="18" charset="0"/>
              </a:rPr>
              <a:t> (or most basic) </a:t>
            </a:r>
            <a:r>
              <a:rPr lang="en-US" sz="3600" b="1" dirty="0">
                <a:effectLst/>
                <a:latin typeface="Calibri" panose="020F0502020204030204" pitchFamily="34" charset="0"/>
                <a:ea typeface="Calibri" panose="020F0502020204030204" pitchFamily="34" charset="0"/>
                <a:cs typeface="Times New Roman" panose="02020603050405020304" pitchFamily="18" charset="0"/>
              </a:rPr>
              <a:t>level</a:t>
            </a:r>
            <a:r>
              <a:rPr lang="en-US" sz="3600" dirty="0">
                <a:effectLst/>
                <a:latin typeface="Calibri" panose="020F0502020204030204" pitchFamily="34" charset="0"/>
                <a:ea typeface="Calibri" panose="020F0502020204030204" pitchFamily="34" charset="0"/>
                <a:cs typeface="Times New Roman" panose="02020603050405020304" pitchFamily="18" charset="0"/>
              </a:rPr>
              <a:t>, they study the interactions and properties of…..</a:t>
            </a:r>
          </a:p>
        </p:txBody>
      </p:sp>
    </p:spTree>
    <p:extLst>
      <p:ext uri="{BB962C8B-B14F-4D97-AF65-F5344CB8AC3E}">
        <p14:creationId xmlns:p14="http://schemas.microsoft.com/office/powerpoint/2010/main" val="4037494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1C013B-CFAC-4857-912A-B113F4BAD439}"/>
              </a:ext>
            </a:extLst>
          </p:cNvPr>
          <p:cNvSpPr txBox="1"/>
          <p:nvPr/>
        </p:nvSpPr>
        <p:spPr>
          <a:xfrm>
            <a:off x="2117557" y="864900"/>
            <a:ext cx="9384631" cy="5242461"/>
          </a:xfrm>
          <a:prstGeom prst="rect">
            <a:avLst/>
          </a:prstGeom>
          <a:noFill/>
        </p:spPr>
        <p:txBody>
          <a:bodyPr wrap="square">
            <a:spAutoFit/>
          </a:bodyPr>
          <a:lstStyle/>
          <a:p>
            <a:pPr marL="457200" marR="0" indent="-457200">
              <a:lnSpc>
                <a:spcPct val="107000"/>
              </a:lnSpc>
              <a:spcBef>
                <a:spcPts val="0"/>
              </a:spcBef>
              <a:spcAft>
                <a:spcPts val="800"/>
              </a:spcAft>
            </a:pPr>
            <a:r>
              <a:rPr lang="en-US" sz="2400" dirty="0">
                <a:solidFill>
                  <a:srgbClr val="222222"/>
                </a:solidFill>
                <a:effectLst/>
                <a:latin typeface="Proxima Nova"/>
                <a:ea typeface="Calibri" panose="020F0502020204030204" pitchFamily="34" charset="0"/>
                <a:cs typeface="Times New Roman" panose="02020603050405020304" pitchFamily="18" charset="0"/>
              </a:rPr>
              <a:t>Billy and Jimmy</a:t>
            </a:r>
            <a:r>
              <a:rPr lang="en-US" sz="2400" dirty="0">
                <a:effectLst/>
                <a:latin typeface="Calibri" panose="020F0502020204030204" pitchFamily="34" charset="0"/>
                <a:ea typeface="Calibri" panose="020F0502020204030204" pitchFamily="34" charset="0"/>
                <a:cs typeface="Times New Roman" panose="02020603050405020304" pitchFamily="18" charset="0"/>
              </a:rPr>
              <a:t> have breakfast together every Saturday morning.  Which answer is an example of a change caused by </a:t>
            </a:r>
            <a:r>
              <a:rPr lang="en-US" sz="2400" u="sng" dirty="0">
                <a:effectLst/>
                <a:latin typeface="Calibri" panose="020F0502020204030204" pitchFamily="34" charset="0"/>
                <a:ea typeface="Calibri" panose="020F0502020204030204" pitchFamily="34" charset="0"/>
                <a:cs typeface="Times New Roman" panose="02020603050405020304" pitchFamily="18" charset="0"/>
              </a:rPr>
              <a:t>an increase in thermal energy</a:t>
            </a:r>
            <a:r>
              <a:rPr lang="en-US" sz="2400" dirty="0">
                <a:effectLst/>
                <a:latin typeface="Calibri" panose="020F0502020204030204" pitchFamily="34" charset="0"/>
                <a:ea typeface="Calibri" panose="020F0502020204030204" pitchFamily="34" charset="0"/>
                <a:cs typeface="Times New Roman" panose="02020603050405020304" pitchFamily="18" charset="0"/>
              </a:rPr>
              <a:t> (heat)?</a:t>
            </a:r>
          </a:p>
          <a:p>
            <a:pPr marL="457200" marR="0" indent="-45720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An avocado is cut into smaller pieces</a:t>
            </a:r>
          </a:p>
          <a:p>
            <a:pPr marL="457200" marR="0" indent="-45720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dirty="0" err="1">
                <a:effectLst/>
                <a:latin typeface="Calibri" panose="020F0502020204030204" pitchFamily="34" charset="0"/>
                <a:ea typeface="Calibri" panose="020F0502020204030204" pitchFamily="34" charset="0"/>
                <a:cs typeface="Times New Roman" panose="02020603050405020304" pitchFamily="18" charset="0"/>
              </a:rPr>
              <a:t>Jello</a:t>
            </a:r>
            <a:r>
              <a:rPr lang="en-US" sz="2400" dirty="0">
                <a:effectLst/>
                <a:latin typeface="Calibri" panose="020F0502020204030204" pitchFamily="34" charset="0"/>
                <a:ea typeface="Calibri" panose="020F0502020204030204" pitchFamily="34" charset="0"/>
                <a:cs typeface="Times New Roman" panose="02020603050405020304" pitchFamily="18" charset="0"/>
              </a:rPr>
              <a:t> mix and water are mixed together in a bowl</a:t>
            </a:r>
          </a:p>
          <a:p>
            <a:pPr marL="457200" marR="0" indent="-45720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Milk and coffee are poured into glasses</a:t>
            </a:r>
          </a:p>
          <a:p>
            <a:pPr marL="457200" marR="0" indent="-457200">
              <a:lnSpc>
                <a:spcPct val="107000"/>
              </a:lnSpc>
              <a:spcBef>
                <a:spcPts val="0"/>
              </a:spcBef>
              <a:spcAft>
                <a:spcPts val="8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	Bacon fried on the griddle</a:t>
            </a:r>
          </a:p>
        </p:txBody>
      </p:sp>
    </p:spTree>
    <p:extLst>
      <p:ext uri="{BB962C8B-B14F-4D97-AF65-F5344CB8AC3E}">
        <p14:creationId xmlns:p14="http://schemas.microsoft.com/office/powerpoint/2010/main" val="459244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1B22DB7-29D4-4E75-8A7E-47B0E04087A9}"/>
              </a:ext>
            </a:extLst>
          </p:cNvPr>
          <p:cNvSpPr txBox="1"/>
          <p:nvPr/>
        </p:nvSpPr>
        <p:spPr>
          <a:xfrm>
            <a:off x="2310063" y="875636"/>
            <a:ext cx="6096000" cy="3962751"/>
          </a:xfrm>
          <a:prstGeom prst="rect">
            <a:avLst/>
          </a:prstGeom>
          <a:noFill/>
        </p:spPr>
        <p:txBody>
          <a:bodyPr wrap="square">
            <a:spAutoFit/>
          </a:bodyPr>
          <a:lstStyle/>
          <a:p>
            <a:pPr marL="457200" marR="0" indent="-45720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Molasses is a thick, sticky, sweet liquid (sort of like honey).  </a:t>
            </a:r>
          </a:p>
          <a:p>
            <a:pPr marL="457200" marR="0" indent="-457200">
              <a:lnSpc>
                <a:spcPct val="107000"/>
              </a:lnSpc>
              <a:spcBef>
                <a:spcPts val="0"/>
              </a:spcBef>
              <a:spcAft>
                <a:spcPts val="800"/>
              </a:spcAft>
            </a:pPr>
            <a:r>
              <a:rPr lang="en-US" sz="3200" dirty="0">
                <a:solidFill>
                  <a:srgbClr val="222222"/>
                </a:solidFill>
                <a:effectLst/>
                <a:latin typeface="Proxima Nova"/>
                <a:ea typeface="Calibri" panose="020F0502020204030204" pitchFamily="34" charset="0"/>
                <a:cs typeface="Times New Roman" panose="02020603050405020304" pitchFamily="18" charset="0"/>
              </a:rPr>
              <a:t>Billy and Jimmy</a:t>
            </a:r>
            <a:r>
              <a:rPr lang="en-US" sz="3200" dirty="0">
                <a:effectLst/>
                <a:latin typeface="Calibri" panose="020F0502020204030204" pitchFamily="34" charset="0"/>
                <a:ea typeface="Calibri" panose="020F0502020204030204" pitchFamily="34" charset="0"/>
                <a:cs typeface="Times New Roman" panose="02020603050405020304" pitchFamily="18" charset="0"/>
              </a:rPr>
              <a:t> are going to try to dissolve some molasses in a bowl of water.  </a:t>
            </a:r>
          </a:p>
          <a:p>
            <a:pPr marL="457200" marR="0" indent="-45720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What can they do to make the molasses dissolve more quickly?    </a:t>
            </a:r>
          </a:p>
        </p:txBody>
      </p:sp>
    </p:spTree>
    <p:extLst>
      <p:ext uri="{BB962C8B-B14F-4D97-AF65-F5344CB8AC3E}">
        <p14:creationId xmlns:p14="http://schemas.microsoft.com/office/powerpoint/2010/main" val="268183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1ECFB1-C5AC-40E8-B2A8-E2043AE4C5CD}"/>
              </a:ext>
            </a:extLst>
          </p:cNvPr>
          <p:cNvSpPr txBox="1"/>
          <p:nvPr/>
        </p:nvSpPr>
        <p:spPr>
          <a:xfrm>
            <a:off x="2310063" y="715215"/>
            <a:ext cx="8502316" cy="2908873"/>
          </a:xfrm>
          <a:prstGeom prst="rect">
            <a:avLst/>
          </a:prstGeom>
          <a:noFill/>
        </p:spPr>
        <p:txBody>
          <a:bodyPr wrap="square">
            <a:spAutoFit/>
          </a:bodyPr>
          <a:lstStyle/>
          <a:p>
            <a:pPr marL="0" marR="0">
              <a:lnSpc>
                <a:spcPct val="107000"/>
              </a:lnSpc>
              <a:spcBef>
                <a:spcPts val="0"/>
              </a:spcBef>
              <a:spcAft>
                <a:spcPts val="800"/>
              </a:spcAft>
            </a:pPr>
            <a:r>
              <a:rPr lang="en-US" sz="3200" dirty="0">
                <a:solidFill>
                  <a:srgbClr val="222222"/>
                </a:solidFill>
                <a:effectLst/>
                <a:latin typeface="Proxima Nova"/>
                <a:ea typeface="Calibri" panose="020F0502020204030204" pitchFamily="34" charset="0"/>
                <a:cs typeface="Times New Roman" panose="02020603050405020304" pitchFamily="18" charset="0"/>
              </a:rPr>
              <a:t>Billy and Jimmy</a:t>
            </a:r>
            <a:r>
              <a:rPr lang="en-US" sz="3200" dirty="0">
                <a:effectLst/>
                <a:latin typeface="Calibri" panose="020F0502020204030204" pitchFamily="34" charset="0"/>
                <a:ea typeface="Calibri" panose="020F0502020204030204" pitchFamily="34" charset="0"/>
                <a:cs typeface="Times New Roman" panose="02020603050405020304" pitchFamily="18" charset="0"/>
              </a:rPr>
              <a:t> want to separate a small pile of wood chips and sand into separate piles.  </a:t>
            </a:r>
          </a:p>
          <a:p>
            <a:pPr marL="0" marR="0">
              <a:lnSpc>
                <a:spcPct val="107000"/>
              </a:lnSpc>
              <a:spcBef>
                <a:spcPts val="0"/>
              </a:spcBef>
              <a:spcAft>
                <a:spcPts val="800"/>
              </a:spcAft>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200" dirty="0">
                <a:effectLst/>
                <a:latin typeface="Calibri" panose="020F0502020204030204" pitchFamily="34" charset="0"/>
                <a:ea typeface="Calibri" panose="020F0502020204030204" pitchFamily="34" charset="0"/>
                <a:cs typeface="Times New Roman" panose="02020603050405020304" pitchFamily="18" charset="0"/>
              </a:rPr>
              <a:t>Which methods will allow them to separate the wood chips and sand from one another?  </a:t>
            </a:r>
          </a:p>
        </p:txBody>
      </p:sp>
    </p:spTree>
    <p:extLst>
      <p:ext uri="{BB962C8B-B14F-4D97-AF65-F5344CB8AC3E}">
        <p14:creationId xmlns:p14="http://schemas.microsoft.com/office/powerpoint/2010/main" val="21847077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13</TotalTime>
  <Words>649</Words>
  <Application>Microsoft Office PowerPoint</Application>
  <PresentationFormat>Widescreen</PresentationFormat>
  <Paragraphs>61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Corbel</vt:lpstr>
      <vt:lpstr>Proxima Nova</vt:lpstr>
      <vt:lpstr>Times New Roman</vt:lpstr>
      <vt:lpstr>Parallax</vt:lpstr>
      <vt:lpstr>Chapter 6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6 Review….</dc:title>
  <dc:creator>Christiano, Salvatore</dc:creator>
  <cp:lastModifiedBy>Christiano, Salvatore</cp:lastModifiedBy>
  <cp:revision>2</cp:revision>
  <dcterms:created xsi:type="dcterms:W3CDTF">2025-10-23T18:58:18Z</dcterms:created>
  <dcterms:modified xsi:type="dcterms:W3CDTF">2025-10-23T19:11:26Z</dcterms:modified>
</cp:coreProperties>
</file>